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9"/>
  </p:notesMasterIdLst>
  <p:sldIdLst>
    <p:sldId id="319" r:id="rId3"/>
    <p:sldId id="316" r:id="rId4"/>
    <p:sldId id="270" r:id="rId5"/>
    <p:sldId id="317" r:id="rId6"/>
    <p:sldId id="318" r:id="rId7"/>
    <p:sldId id="272" r:id="rId8"/>
    <p:sldId id="273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6" r:id="rId30"/>
    <p:sldId id="295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11" r:id="rId44"/>
    <p:sldId id="310" r:id="rId45"/>
    <p:sldId id="312" r:id="rId46"/>
    <p:sldId id="313" r:id="rId47"/>
    <p:sldId id="31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B58E5-ED02-41BE-9B75-0A9CE6667FBF}" v="55" dt="2023-10-26T07:22:51.922"/>
    <p1510:client id="{F2FE10CB-B876-47F1-ADAA-C5B04C4C3DC8}" v="90" dt="2023-05-05T05:42:40.067"/>
    <p1510:client id="{F93B946D-FA7E-4E5A-941F-61F67164FA7A}" v="45" dt="2023-10-27T14:30:17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1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34C69-61AC-47EB-93BB-A2A0A56DF6AD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C0A10-1C2E-4511-8E6F-566E7C75C8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23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78AA-162B-461D-8737-B3F7F17D8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60CE8-184D-46CF-A77B-7E7A33A5B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C0411-DDF9-4530-8585-AAE135D41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88D7-4088-4F85-B8E3-45BED9B7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2777-68F0-4FDE-A729-4E291C6B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92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864D-9803-4457-8A20-DCA26B50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8AA35-7027-4C59-A8B4-68CF5B17E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4F79-4C7C-48E8-9331-19DF069FC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D7BF3-9755-455B-9647-A12DA067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55CE6-14B7-4B13-B66E-5907D134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15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E6EB9-10C4-41C9-81D4-1911807EE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9A6C0-A439-4177-ADF1-611221BED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4B9A5-1BA3-43D9-A242-2F0185B00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4CA01-BEA3-4E56-BF43-2548E7940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ACF17-94CD-4B3E-A889-FC6C7F59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890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BE83-75B1-4D4B-A734-94C1152DC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ECE61-BDC4-43D3-A74E-5D0284C58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FE2BE-9D2C-4DDD-96F5-25BE9FDD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013A-4318-4FDA-ABCC-98E2C3A0A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264B-9425-4DFB-A8D5-75261F16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409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9C28-BC2E-4E16-845C-9795343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8699B-DAC3-4602-A241-C7AA2E805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7CE72-4172-46AF-B7B8-3BBD2FA5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CFFA7-6EC1-400D-ADF6-C70E1790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81114-667F-40CE-A0AB-350B239B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862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938D-15C3-419F-8CC6-67D76F21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413F5-6421-4B48-89B5-24DEF3BC4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4B2F-1C96-4869-839D-1A612ABD8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E73B6-264D-436C-B7FB-0C4B353B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2BA67-F2EF-4FD1-996A-F1F91D99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280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FC3A-BD4A-471F-8254-FBF30F10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FE01-2A19-4294-AFED-F93868227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C63E9-CB9A-45F9-B0EA-DA8532944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5A57B-6EEF-4FD8-BDBF-30D411F4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5D63D-FAC7-4D6D-B7C0-60DEAD048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97E03-D000-4960-8DA4-E9670092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78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FDE4-D966-4264-BC10-B830C187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9A51-F40A-41A7-AED0-9224D6F4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A493E-4556-4F26-80B6-C1558E8B9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3B9A2-15DC-4B0D-94F7-4AE8114F4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C0899-77F8-49BD-A19F-BC8558D8B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583DD-33CE-4EE2-817E-60FAAC0D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CD236-7717-4991-A0C5-FF24DFC97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3AFD9-EC25-464A-8A94-00278687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504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9D04-D959-4669-8AAE-F42A8ECB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48A68-DFC0-4C22-A411-ED5EAAB1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AE1B9-1CD4-471D-9028-2F19E0C8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B8E28-CFBC-4DFB-8124-5DED8069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20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2F106-BACF-43E1-8124-C12AC0CE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67A20-6C65-4627-85E3-57149945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340E2-7237-4943-8954-F997C4F7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092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3124-BE50-429E-BCB2-0892F84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FD2-6205-4E26-9F0C-8C57CB73B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8EA05-D704-4C67-9155-99D8EB5EC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444D0-8DEE-4776-89D8-6E46DDF0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A1874-9E0C-4D20-8A45-AA24CECB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0B87A-6B32-4836-AC5F-31F20914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1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F177E-D657-4A24-9827-7BC7C126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66B4-FA88-47EB-BC62-168130AB4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0578B-D3E3-43CC-9CDE-C983DC56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2FBB9-44E9-4FBE-B974-0D1678CA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B259E-8ED2-47DA-B982-6EC07A90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731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5F9EC-E716-4141-969C-27D1602A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3B3BF-5F83-4C48-BEA3-8507524C2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8D7C5-F12B-4498-9082-44F6CA20C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1CFDC-B872-4317-80B6-1366210F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6ED6-839D-420E-AEB5-87099C0AD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C9B67-D309-4302-8F3B-F2A8EF9B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23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FE88-53B9-448A-9AFC-23965F6A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2C63E-5F58-4977-A4D7-E98889085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9E16A-9198-4020-BD62-98152B85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AB46-5BF7-4930-93C9-409E482B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658EF-FF58-4C51-9FB3-DC7D44AD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4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F5BC19-278A-48B1-BABB-82C3ADFAE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0781D-1793-4D31-90EE-29DF91C2B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0EC5F-DC56-4035-8E63-A74D5E2F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07E8-200C-419C-BD0C-FB73A081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4DCDC-1C88-45D6-9679-C07F3F91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4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5C3A-14E3-4534-93DC-FAE32326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35386-CE71-4E5F-B798-ABAD3007C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9B58E-D479-4131-B7FA-CCBE682C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D1C96-39B7-4826-89EF-18C8F231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6BD6F-45D2-4CA4-A81C-4A2F030A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22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A45B-441D-42CB-88DE-F466D810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0D041-581F-42CD-9F0F-4C1C123E5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62A03-9DB7-4279-BA19-E87D0846A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47574-7513-47E9-A040-20AFBF91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1F013-4F1A-449F-8033-F35E0AE5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F02EF-7048-4DE6-887E-C0B656E2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36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EBBA-C278-49C9-A12F-C13CDEA5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8F165-3E63-4F95-86E9-E19946CAF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A1F3B-E62A-480D-86A1-CD8917941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4E8EA-3534-40A3-9F6F-6573361CD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42AF6-A2B2-4951-B684-A66DBBEAB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833E6-2110-4CD2-BB6E-4D010687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338E3-CB0A-4C97-87E6-4DE81CF8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E2B698-6AC2-4F74-B464-F0DC59B5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86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F0B4-E213-4A7B-985D-0CA46D61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22F47-69D1-4DFE-B47F-6CD72561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0763C-40EE-4B72-B60E-940A0D2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5DFCF-8228-40F5-879D-E57AC7C07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29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DBD56-4550-4DFF-9EF8-209A2570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89844-7A26-45A0-BE77-410620DF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AFB4A-8BBC-44E8-B17E-80955E6F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238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A7C2-2A95-4AF0-ABF5-5285634C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BA54A-3FCE-4E1B-8202-B51CFB4D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6ECD5-189D-4613-BC32-31A543B66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D9866-0407-46E0-B7AD-EE653B14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064BA-0321-4331-8F7D-C681927B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6B9D6-F04E-4D1D-B21F-F92AD2B6B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80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D7D1-3C4E-473E-9B0C-05F171F0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6C7983-6F0C-4A2E-9EFA-81E4AAE87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6585B-5A14-485B-B32E-0D4714D5C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57559-D12A-425F-8EF8-E736FB66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70CA-736E-4F27-B6FA-303E407F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6B0EF-BC35-4F56-A303-DF2DCD8C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50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3C043-CF7E-4AE8-B749-284C02A8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847F2-D242-46B2-BC63-E7B514425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4FD25-69EA-4D49-A070-2559F51A8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C5B63-E90F-4368-8362-B3AFD0D96B78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B0B64-A3EE-49FD-B5E8-22FF44E2D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D4C82-28C4-4D98-AF0E-009ABD258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8933C-4CB9-4E35-B17F-6532E1237B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89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85320-0C00-4D8A-B9BE-347AC59C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ABC40-102A-429F-AE11-36ADC2383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16D12-D9C7-432D-A63A-37DDE3AFB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EE4FD-4D4A-4E8E-8B02-A3C6CA76CCCB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40E6-1682-4468-9AB0-0A6C2EFFA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041AC-2DD6-450C-A213-6F8514ED4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78708-2B08-4792-9425-BEDB810493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05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>
            <a:spLocks noGrp="1"/>
          </p:cNvSpPr>
          <p:nvPr>
            <p:ph type="ctrTitle"/>
          </p:nvPr>
        </p:nvSpPr>
        <p:spPr>
          <a:xfrm>
            <a:off x="82556" y="64079"/>
            <a:ext cx="12026886" cy="137989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Georgia" panose="02040502050405020303" pitchFamily="18" charset="0"/>
              </a:rPr>
              <a:t>HSF-India HEP Software Workshop at the University of Hyderabad</a:t>
            </a:r>
            <a:br>
              <a:rPr lang="en-IN" sz="3600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IN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GPU programming</a:t>
            </a:r>
            <a:endParaRPr lang="en-I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subTitle" idx="1"/>
          </p:nvPr>
        </p:nvSpPr>
        <p:spPr>
          <a:xfrm>
            <a:off x="591059" y="5746346"/>
            <a:ext cx="11360800" cy="10475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60000"/>
              </a:lnSpc>
              <a:spcBef>
                <a:spcPts val="0"/>
              </a:spcBef>
              <a:buSzPct val="47222"/>
            </a:pPr>
            <a:r>
              <a:rPr lang="en" sz="2800" b="1" u="sng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Brij Kishor Jashal</a:t>
            </a:r>
            <a:endParaRPr lang="en" sz="2800" b="1" u="sng" dirty="0">
              <a:latin typeface="Georgia" panose="02040502050405020303" pitchFamily="18" charset="0"/>
              <a:ea typeface="Georgia"/>
              <a:cs typeface="Georgia"/>
            </a:endParaRPr>
          </a:p>
          <a:p>
            <a:pPr>
              <a:lnSpc>
                <a:spcPct val="60000"/>
              </a:lnSpc>
              <a:spcBef>
                <a:spcPts val="0"/>
              </a:spcBef>
            </a:pPr>
            <a:endParaRPr lang="en-IN" sz="2800" b="1" dirty="0">
              <a:latin typeface="Georgia" panose="02040502050405020303" pitchFamily="18" charset="0"/>
              <a:ea typeface="Georgia"/>
              <a:cs typeface="Calibri"/>
            </a:endParaRPr>
          </a:p>
          <a:p>
            <a:pPr>
              <a:lnSpc>
                <a:spcPct val="60000"/>
              </a:lnSpc>
              <a:spcBef>
                <a:spcPts val="0"/>
              </a:spcBef>
              <a:buSzPct val="46750"/>
            </a:pPr>
            <a:r>
              <a:rPr lang="en-IN" sz="2800" dirty="0">
                <a:latin typeface="Georgia" panose="02040502050405020303" pitchFamily="18" charset="0"/>
                <a:ea typeface="Calibri"/>
                <a:cs typeface="Calibri"/>
              </a:rPr>
              <a:t>Rutherford Appleton Lab, UK</a:t>
            </a:r>
          </a:p>
        </p:txBody>
      </p:sp>
      <p:pic>
        <p:nvPicPr>
          <p:cNvPr id="7" name="Picture 6" descr="A lake surrounded by trees and buildings&#10;&#10;Description automatically generated">
            <a:extLst>
              <a:ext uri="{FF2B5EF4-FFF2-40B4-BE49-F238E27FC236}">
                <a16:creationId xmlns:a16="http://schemas.microsoft.com/office/drawing/2014/main" id="{966AC3CD-B2A1-A1A1-4DC1-4A8241C90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84"/>
          <a:stretch/>
        </p:blipFill>
        <p:spPr>
          <a:xfrm>
            <a:off x="2415354" y="1435523"/>
            <a:ext cx="7230676" cy="4032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9BF3A9-3266-3D06-BBAB-313D1DFB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3" y="1451063"/>
            <a:ext cx="2264430" cy="1400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8218E-466F-DA1B-4B2C-059F9B93A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59" y="2891773"/>
            <a:ext cx="2291932" cy="1731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B629D2-63BF-6B2F-8C9C-03E510346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768" y="1451063"/>
            <a:ext cx="2490311" cy="1489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0E3AA8-5F01-CBF9-0A23-03F38110CBD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9019"/>
          <a:stretch/>
        </p:blipFill>
        <p:spPr>
          <a:xfrm>
            <a:off x="9834780" y="2989906"/>
            <a:ext cx="2213188" cy="1535147"/>
          </a:xfrm>
          <a:prstGeom prst="rect">
            <a:avLst/>
          </a:prstGeom>
        </p:spPr>
      </p:pic>
      <p:pic>
        <p:nvPicPr>
          <p:cNvPr id="18" name="Picture 17" descr="A leopard walking on a rock&#10;&#10;Description automatically generated">
            <a:extLst>
              <a:ext uri="{FF2B5EF4-FFF2-40B4-BE49-F238E27FC236}">
                <a16:creationId xmlns:a16="http://schemas.microsoft.com/office/drawing/2014/main" id="{3E61AABE-C658-1A78-606B-2066BD04A8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40" y="4574073"/>
            <a:ext cx="2477267" cy="1393014"/>
          </a:xfrm>
          <a:prstGeom prst="rect">
            <a:avLst/>
          </a:prstGeom>
        </p:spPr>
      </p:pic>
      <p:pic>
        <p:nvPicPr>
          <p:cNvPr id="20" name="Picture 19" descr="A snake on the grass&#10;&#10;Description automatically generated">
            <a:extLst>
              <a:ext uri="{FF2B5EF4-FFF2-40B4-BE49-F238E27FC236}">
                <a16:creationId xmlns:a16="http://schemas.microsoft.com/office/drawing/2014/main" id="{A4C23EBB-6B94-64B2-0024-8F9D12C7B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59" y="4698070"/>
            <a:ext cx="2291932" cy="1342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0BF5B3-3377-3321-05FE-406AC3135671}"/>
              </a:ext>
            </a:extLst>
          </p:cNvPr>
          <p:cNvSpPr txBox="1"/>
          <p:nvPr/>
        </p:nvSpPr>
        <p:spPr>
          <a:xfrm rot="19973286">
            <a:off x="4802987" y="2778635"/>
            <a:ext cx="2936945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</a:rPr>
              <a:t>Session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0DBA8-ACF9-4860-8B26-F3B8E65C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8" y="114300"/>
            <a:ext cx="10377924" cy="650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4E58B-01BA-4E43-B29E-E4EB4E1F93AA}"/>
              </a:ext>
            </a:extLst>
          </p:cNvPr>
          <p:cNvSpPr txBox="1"/>
          <p:nvPr/>
        </p:nvSpPr>
        <p:spPr>
          <a:xfrm>
            <a:off x="8750157" y="3476090"/>
            <a:ext cx="32192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48 in some latest GPUs </a:t>
            </a:r>
          </a:p>
        </p:txBody>
      </p:sp>
    </p:spTree>
    <p:extLst>
      <p:ext uri="{BB962C8B-B14F-4D97-AF65-F5344CB8AC3E}">
        <p14:creationId xmlns:p14="http://schemas.microsoft.com/office/powerpoint/2010/main" val="351158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541AB-21EB-43E7-83A8-E7DE23CB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72686"/>
            <a:ext cx="9740900" cy="658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73E98-604D-4FFE-9750-1D5CEE17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50354"/>
            <a:ext cx="9552032" cy="65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41B78-6916-4AC2-87B4-23F9650E2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36033"/>
            <a:ext cx="9029700" cy="67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1722A-F2FF-4F9E-8EB6-7B5F8F99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026900" cy="47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19723-F8EC-4FDB-BB0B-98DAF76C2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8540"/>
            <a:ext cx="10248900" cy="68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FD2E7-136F-4AD0-9E12-DFA971C8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190500"/>
            <a:ext cx="116205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0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BFEA9-92AC-4BD9-8DBC-BAD52C18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33273"/>
            <a:ext cx="11328400" cy="63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53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E138D-8114-4A13-91D6-1A4EDC05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29595"/>
            <a:ext cx="10744199" cy="62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1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0" algn="ctr" defTabSz="1015990"/>
            <a:r>
              <a:rPr lang="en-IN" sz="4000" kern="0" dirty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MEMORY SYSTEM</a:t>
            </a: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545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0D03D9D-19A3-4E05-386F-D8FC3CA05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09"/>
          <a:stretch/>
        </p:blipFill>
        <p:spPr>
          <a:xfrm>
            <a:off x="1709056" y="1171893"/>
            <a:ext cx="9730839" cy="5478289"/>
          </a:xfrm>
          <a:prstGeom prst="rect">
            <a:avLst/>
          </a:prstGeom>
        </p:spPr>
      </p:pic>
      <p:sp>
        <p:nvSpPr>
          <p:cNvPr id="6" name="Shape 96">
            <a:extLst>
              <a:ext uri="{FF2B5EF4-FFF2-40B4-BE49-F238E27FC236}">
                <a16:creationId xmlns:a16="http://schemas.microsoft.com/office/drawing/2014/main" id="{DC7DF04D-A093-5AD2-7885-D27FD7B423FC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algn="ctr" defTabSz="1015990">
              <a:defRPr/>
            </a:pPr>
            <a:r>
              <a:rPr lang="en-IN" sz="2800" kern="0" dirty="0">
                <a:solidFill>
                  <a:srgbClr val="FFFFFF"/>
                </a:solidFill>
                <a:latin typeface="Georgia"/>
                <a:cs typeface="Arial"/>
                <a:sym typeface="Arial"/>
              </a:rPr>
              <a:t>GPGPU languages: Concepts are same, terminologies are different</a:t>
            </a:r>
            <a:endParaRPr lang="en-US" sz="1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DEECDA-1C72-BECB-65C7-6CBCA641E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17717"/>
              </p:ext>
            </p:extLst>
          </p:nvPr>
        </p:nvGraphicFramePr>
        <p:xfrm>
          <a:off x="1709055" y="778655"/>
          <a:ext cx="9730839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0111">
                  <a:extLst>
                    <a:ext uri="{9D8B030D-6E8A-4147-A177-3AD203B41FA5}">
                      <a16:colId xmlns:a16="http://schemas.microsoft.com/office/drawing/2014/main" val="2288584744"/>
                    </a:ext>
                  </a:extLst>
                </a:gridCol>
                <a:gridCol w="2170426">
                  <a:extLst>
                    <a:ext uri="{9D8B030D-6E8A-4147-A177-3AD203B41FA5}">
                      <a16:colId xmlns:a16="http://schemas.microsoft.com/office/drawing/2014/main" val="587951868"/>
                    </a:ext>
                  </a:extLst>
                </a:gridCol>
                <a:gridCol w="3097436">
                  <a:extLst>
                    <a:ext uri="{9D8B030D-6E8A-4147-A177-3AD203B41FA5}">
                      <a16:colId xmlns:a16="http://schemas.microsoft.com/office/drawing/2014/main" val="3663350385"/>
                    </a:ext>
                  </a:extLst>
                </a:gridCol>
                <a:gridCol w="3252866">
                  <a:extLst>
                    <a:ext uri="{9D8B030D-6E8A-4147-A177-3AD203B41FA5}">
                      <a16:colId xmlns:a16="http://schemas.microsoft.com/office/drawing/2014/main" val="3021251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Cuda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OpenAcc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HIP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01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16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03260C-CDC5-402E-A763-DFAE49F6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70987"/>
            <a:ext cx="10033000" cy="66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0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E5C95-5FDF-41FB-A874-2D5BCF66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20" y="292100"/>
            <a:ext cx="10695368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7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BC9F2-2541-447C-ABDF-C9C39EB6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931"/>
            <a:ext cx="10263604" cy="64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25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08684-81EE-45CC-95F1-D6D361C0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-1098"/>
            <a:ext cx="9880600" cy="67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7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13EB0-B2AD-4C5E-8E64-8A125845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" y="419100"/>
            <a:ext cx="1216104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39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83B38E-0C4F-4A92-A6DC-99232CE8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393700"/>
            <a:ext cx="11384281" cy="43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6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05933-4E0E-4DA7-9A66-35B2BA08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63340"/>
            <a:ext cx="11037516" cy="61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0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3BB0CD-2DBE-4436-98D7-7DBE636A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6" y="800100"/>
            <a:ext cx="12093625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7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0" algn="ctr" defTabSz="1015990"/>
            <a:r>
              <a:rPr lang="en-IN" sz="4000" kern="0" dirty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MEMORY ACCESS</a:t>
            </a: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444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66D9B-5A5D-4E7B-AD1C-ED586CCB9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81433"/>
            <a:ext cx="9461500" cy="64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7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8452CD7-7AF9-4C51-B19F-95F9A642B07F}"/>
              </a:ext>
            </a:extLst>
          </p:cNvPr>
          <p:cNvGrpSpPr/>
          <p:nvPr/>
        </p:nvGrpSpPr>
        <p:grpSpPr>
          <a:xfrm>
            <a:off x="377504" y="553673"/>
            <a:ext cx="11549553" cy="5956151"/>
            <a:chOff x="264942" y="348175"/>
            <a:chExt cx="11662116" cy="61616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CF284C-7F0E-4796-AE5A-4AFF5BB46635}"/>
                </a:ext>
              </a:extLst>
            </p:cNvPr>
            <p:cNvSpPr/>
            <p:nvPr/>
          </p:nvSpPr>
          <p:spPr>
            <a:xfrm>
              <a:off x="264942" y="348175"/>
              <a:ext cx="11662116" cy="6161649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D6CA04-C5EC-46BB-90F1-EC9FADACAB3A}"/>
                </a:ext>
              </a:extLst>
            </p:cNvPr>
            <p:cNvSpPr/>
            <p:nvPr/>
          </p:nvSpPr>
          <p:spPr>
            <a:xfrm>
              <a:off x="9421051" y="1688419"/>
              <a:ext cx="2294989" cy="263036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Python configuration (sequences, selection lines 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3ACFB5-0695-4CE2-84D9-49F452033D23}"/>
                </a:ext>
              </a:extLst>
            </p:cNvPr>
            <p:cNvSpPr/>
            <p:nvPr/>
          </p:nvSpPr>
          <p:spPr>
            <a:xfrm>
              <a:off x="502136" y="4541531"/>
              <a:ext cx="11213905" cy="59333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IN" sz="2800" b="1" dirty="0">
                  <a:solidFill>
                    <a:schemeClr val="tx1"/>
                  </a:solidFill>
                </a:rPr>
                <a:t>Base algorithms (C / C++, SYCL, CUDA, HIP 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8FF70A-F262-4A31-AEAE-BB79A3ECC2B3}"/>
                </a:ext>
              </a:extLst>
            </p:cNvPr>
            <p:cNvSpPr/>
            <p:nvPr/>
          </p:nvSpPr>
          <p:spPr>
            <a:xfrm>
              <a:off x="2405576" y="3429000"/>
              <a:ext cx="6804460" cy="88978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Compilers</a:t>
              </a:r>
              <a:br>
                <a:rPr lang="en-IN" sz="2400" dirty="0">
                  <a:solidFill>
                    <a:schemeClr val="tx1"/>
                  </a:solidFill>
                </a:rPr>
              </a:br>
              <a:r>
                <a:rPr lang="en-IN" sz="2400" dirty="0">
                  <a:solidFill>
                    <a:schemeClr val="tx1"/>
                  </a:solidFill>
                </a:rPr>
                <a:t>(GCC, CLANG, </a:t>
              </a:r>
              <a:r>
                <a:rPr lang="en-IN" sz="2400" dirty="0" err="1">
                  <a:solidFill>
                    <a:schemeClr val="tx1"/>
                  </a:solidFill>
                </a:rPr>
                <a:t>CudaClang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HIPClang</a:t>
              </a:r>
              <a:r>
                <a:rPr lang="en-IN" sz="2400" dirty="0">
                  <a:solidFill>
                    <a:schemeClr val="tx1"/>
                  </a:solidFill>
                </a:rPr>
                <a:t>, NVCC, HIPCC)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55BD29-7BD2-43E1-A97B-279E658128DC}"/>
                </a:ext>
              </a:extLst>
            </p:cNvPr>
            <p:cNvSpPr/>
            <p:nvPr/>
          </p:nvSpPr>
          <p:spPr>
            <a:xfrm>
              <a:off x="502136" y="2244822"/>
              <a:ext cx="1692424" cy="217596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 err="1">
                  <a:solidFill>
                    <a:schemeClr val="tx1"/>
                  </a:solidFill>
                </a:rPr>
                <a:t>CMake</a:t>
              </a:r>
              <a:endParaRPr lang="en-IN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855FE6-2B49-48A2-9423-0BF595131037}"/>
                </a:ext>
              </a:extLst>
            </p:cNvPr>
            <p:cNvSpPr/>
            <p:nvPr/>
          </p:nvSpPr>
          <p:spPr>
            <a:xfrm>
              <a:off x="502136" y="1688419"/>
              <a:ext cx="8707899" cy="40766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GNU Make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D91EE2-EA81-4E7F-BD14-9368AC40BBB4}"/>
                </a:ext>
              </a:extLst>
            </p:cNvPr>
            <p:cNvSpPr/>
            <p:nvPr/>
          </p:nvSpPr>
          <p:spPr>
            <a:xfrm>
              <a:off x="502138" y="627916"/>
              <a:ext cx="11213904" cy="84186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Executables (build)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A6F56F-6E84-463A-A61A-5D34EC14204E}"/>
                </a:ext>
              </a:extLst>
            </p:cNvPr>
            <p:cNvSpPr/>
            <p:nvPr/>
          </p:nvSpPr>
          <p:spPr>
            <a:xfrm>
              <a:off x="502136" y="5255607"/>
              <a:ext cx="11213904" cy="119161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External base libraries:</a:t>
              </a:r>
            </a:p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{ CUDA libraries, </a:t>
              </a:r>
              <a:r>
                <a:rPr lang="en-IN" sz="2400" dirty="0" err="1">
                  <a:solidFill>
                    <a:schemeClr val="tx1"/>
                  </a:solidFill>
                </a:rPr>
                <a:t>ROCm</a:t>
              </a:r>
              <a:r>
                <a:rPr lang="en-IN" sz="2400" dirty="0">
                  <a:solidFill>
                    <a:schemeClr val="tx1"/>
                  </a:solidFill>
                </a:rPr>
                <a:t>, HIP, boost-</a:t>
              </a:r>
              <a:r>
                <a:rPr lang="en-IN" sz="2400" dirty="0" err="1">
                  <a:solidFill>
                    <a:schemeClr val="tx1"/>
                  </a:solidFill>
                </a:rPr>
                <a:t>devel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zeromq-devel</a:t>
              </a:r>
              <a:r>
                <a:rPr lang="en-IN" sz="2400" dirty="0">
                  <a:solidFill>
                    <a:schemeClr val="tx1"/>
                  </a:solidFill>
                </a:rPr>
                <a:t>,  </a:t>
              </a:r>
              <a:r>
                <a:rPr lang="en-IN" sz="2400" dirty="0" err="1">
                  <a:solidFill>
                    <a:schemeClr val="tx1"/>
                  </a:solidFill>
                </a:rPr>
                <a:t>zlib-devel</a:t>
              </a:r>
              <a:r>
                <a:rPr lang="en-IN" sz="2400" dirty="0">
                  <a:solidFill>
                    <a:schemeClr val="tx1"/>
                  </a:solidFill>
                </a:rPr>
                <a:t>, GSL or </a:t>
              </a:r>
              <a:r>
                <a:rPr lang="en-IN" sz="2400" dirty="0" err="1">
                  <a:solidFill>
                    <a:schemeClr val="tx1"/>
                  </a:solidFill>
                </a:rPr>
                <a:t>gls</a:t>
              </a:r>
              <a:r>
                <a:rPr lang="en-IN" sz="2400" dirty="0">
                  <a:solidFill>
                    <a:schemeClr val="tx1"/>
                  </a:solidFill>
                </a:rPr>
                <a:t>-lite, catch2 </a:t>
              </a:r>
              <a:r>
                <a:rPr lang="en-IN" sz="2400" dirty="0" err="1">
                  <a:solidFill>
                    <a:schemeClr val="tx1"/>
                  </a:solidFill>
                </a:rPr>
                <a:t>umesimd</a:t>
              </a:r>
              <a:r>
                <a:rPr lang="en-IN" sz="2400" dirty="0">
                  <a:solidFill>
                    <a:schemeClr val="tx1"/>
                  </a:solidFill>
                </a:rPr>
                <a:t>, ROOT,  Python3 with (</a:t>
              </a:r>
              <a:r>
                <a:rPr lang="en-IN" sz="2400" dirty="0" err="1">
                  <a:solidFill>
                    <a:schemeClr val="tx1"/>
                  </a:solidFill>
                </a:rPr>
                <a:t>wrapt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cachetools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pydot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sympy</a:t>
              </a:r>
              <a:r>
                <a:rPr lang="en-IN" sz="2400" dirty="0">
                  <a:solidFill>
                    <a:schemeClr val="tx1"/>
                  </a:solidFill>
                </a:rPr>
                <a:t>)}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EC6588-37E5-40A6-AC3A-E62FC1D9E35A}"/>
                </a:ext>
              </a:extLst>
            </p:cNvPr>
            <p:cNvSpPr/>
            <p:nvPr/>
          </p:nvSpPr>
          <p:spPr>
            <a:xfrm>
              <a:off x="2431753" y="2216831"/>
              <a:ext cx="6778281" cy="109142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Performance portability layer </a:t>
              </a:r>
            </a:p>
            <a:p>
              <a:pPr algn="ctr"/>
              <a:r>
                <a:rPr lang="en-IN" sz="2400" dirty="0">
                  <a:solidFill>
                    <a:schemeClr val="tx1"/>
                  </a:solidFill>
                </a:rPr>
                <a:t>(Backend header only files, </a:t>
              </a:r>
              <a:r>
                <a:rPr lang="en-IN" sz="2400" dirty="0" err="1">
                  <a:solidFill>
                    <a:schemeClr val="tx1"/>
                  </a:solidFill>
                </a:rPr>
                <a:t>BackendCommon.h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CPUID.h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CUDABackend.h</a:t>
              </a:r>
              <a:r>
                <a:rPr lang="en-IN" sz="2400" dirty="0">
                  <a:solidFill>
                    <a:schemeClr val="tx1"/>
                  </a:solidFill>
                </a:rPr>
                <a:t>, </a:t>
              </a:r>
              <a:r>
                <a:rPr lang="en-IN" sz="2400" dirty="0" err="1">
                  <a:solidFill>
                    <a:schemeClr val="tx1"/>
                  </a:solidFill>
                </a:rPr>
                <a:t>HIPBackend.h</a:t>
              </a:r>
              <a:r>
                <a:rPr lang="en-IN" sz="2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C20579-D6F5-4894-BFC2-B949EAF1E8A9}"/>
              </a:ext>
            </a:extLst>
          </p:cNvPr>
          <p:cNvSpPr txBox="1"/>
          <p:nvPr/>
        </p:nvSpPr>
        <p:spPr>
          <a:xfrm>
            <a:off x="358818" y="6169"/>
            <a:ext cx="6357667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b="1" dirty="0"/>
              <a:t>Modern software project stack example</a:t>
            </a:r>
          </a:p>
        </p:txBody>
      </p:sp>
    </p:spTree>
    <p:extLst>
      <p:ext uri="{BB962C8B-B14F-4D97-AF65-F5344CB8AC3E}">
        <p14:creationId xmlns:p14="http://schemas.microsoft.com/office/powerpoint/2010/main" val="3105589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FA7D3-C46D-45F1-9A72-FC78D8DA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77874"/>
            <a:ext cx="9067271" cy="62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1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6CCDD-CEAF-4848-82E8-EC038189D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30" y="495300"/>
            <a:ext cx="10976870" cy="57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0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950EF-0984-4841-B010-2E28619E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47446"/>
            <a:ext cx="10617200" cy="62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2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9DD5B-EF7F-4B37-B29B-74A51EA3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41321"/>
            <a:ext cx="10515600" cy="65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9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3986C9-396B-4996-ACCB-18125BED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8" y="444500"/>
            <a:ext cx="11634283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9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F8C0A-F8F2-4868-94AE-D71A19C2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8" y="292100"/>
            <a:ext cx="1174114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51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2E77AF-1CAE-408C-9DD1-37594E79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1" y="250269"/>
            <a:ext cx="9087890" cy="61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32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B9754-8DF4-4910-87B5-2282223B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9" y="317500"/>
            <a:ext cx="11742006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0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5D6C7-D257-41D9-892B-FA15B6DB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51382"/>
            <a:ext cx="11353799" cy="63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49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AB473-2105-4E87-9752-E976F885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7" y="304800"/>
            <a:ext cx="11207254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26A67D70-C845-154D-B97E-DA00B47B6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07" r="144" b="230"/>
          <a:stretch/>
        </p:blipFill>
        <p:spPr>
          <a:xfrm>
            <a:off x="6165272" y="829614"/>
            <a:ext cx="4606703" cy="571082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A735CF3-8948-79B1-9536-CA85C6CD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94" y="823795"/>
            <a:ext cx="4844606" cy="5716641"/>
          </a:xfrm>
          <a:prstGeom prst="rect">
            <a:avLst/>
          </a:prstGeom>
        </p:spPr>
      </p:pic>
      <p:sp>
        <p:nvSpPr>
          <p:cNvPr id="2" name="Shape 96">
            <a:extLst>
              <a:ext uri="{FF2B5EF4-FFF2-40B4-BE49-F238E27FC236}">
                <a16:creationId xmlns:a16="http://schemas.microsoft.com/office/drawing/2014/main" id="{1853BFA0-2CD4-F8FB-38EA-6DD1180F51B0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505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56125-6711-482A-ADDA-0A7BBFAF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840"/>
            <a:ext cx="9448799" cy="67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69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8C26C7-9FA2-4CE0-9E47-069A943D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1664884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47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lvl="0" algn="ctr" defTabSz="1015990"/>
            <a:r>
              <a:rPr lang="en-IN" sz="4000" kern="0" dirty="0">
                <a:solidFill>
                  <a:srgbClr val="FFFFFF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ATOMICS</a:t>
            </a:r>
            <a:endParaRPr kumimoji="0" lang="en-IN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446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E75BB-53E1-4327-A30E-E6A14C83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8" y="660399"/>
            <a:ext cx="11434371" cy="53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8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1D242-F9E4-418B-AF3C-E140D4199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96667"/>
            <a:ext cx="11277600" cy="60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3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E14C7F-40D5-49DB-87F5-531E2980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64" y="565150"/>
            <a:ext cx="11011271" cy="57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92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algn="ctr" defTabSz="1015990"/>
            <a:r>
              <a:rPr lang="en-IN" sz="4000" kern="0" dirty="0">
                <a:solidFill>
                  <a:srgbClr val="FFFFFF"/>
                </a:solidFill>
                <a:latin typeface="Georgia"/>
                <a:cs typeface="Arial"/>
                <a:sym typeface="Arial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4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561450D-028C-C80A-B248-25DD8712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41" t="42830"/>
          <a:stretch/>
        </p:blipFill>
        <p:spPr>
          <a:xfrm>
            <a:off x="6470073" y="761170"/>
            <a:ext cx="5391560" cy="566400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E40B668-546C-400A-7D83-D6F55D07EF8D}"/>
              </a:ext>
            </a:extLst>
          </p:cNvPr>
          <p:cNvGrpSpPr/>
          <p:nvPr/>
        </p:nvGrpSpPr>
        <p:grpSpPr>
          <a:xfrm>
            <a:off x="803564" y="782782"/>
            <a:ext cx="5154718" cy="5590309"/>
            <a:chOff x="118237" y="757"/>
            <a:chExt cx="5762445" cy="6857243"/>
          </a:xfrm>
        </p:grpSpPr>
        <p:pic>
          <p:nvPicPr>
            <p:cNvPr id="2" name="Picture 4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D9CCBB9B-FDD8-1AA9-4C23-E674D8B65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237" y="757"/>
              <a:ext cx="5762445" cy="685724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6C79AC-268B-80DB-0CEC-E50ECC86B2A6}"/>
                </a:ext>
              </a:extLst>
            </p:cNvPr>
            <p:cNvSpPr/>
            <p:nvPr/>
          </p:nvSpPr>
          <p:spPr>
            <a:xfrm>
              <a:off x="2064327" y="2930236"/>
              <a:ext cx="3816355" cy="39270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Shape 96">
            <a:extLst>
              <a:ext uri="{FF2B5EF4-FFF2-40B4-BE49-F238E27FC236}">
                <a16:creationId xmlns:a16="http://schemas.microsoft.com/office/drawing/2014/main" id="{D6B5B405-3FE1-99AB-61F5-1A8B6A8AF3DC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02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984EA6-CC41-46DC-9CF7-E80B45763B2E}"/>
              </a:ext>
            </a:extLst>
          </p:cNvPr>
          <p:cNvSpPr/>
          <p:nvPr/>
        </p:nvSpPr>
        <p:spPr>
          <a:xfrm>
            <a:off x="1092200" y="1397001"/>
            <a:ext cx="108331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sz="2800" dirty="0">
                <a:solidFill>
                  <a:srgbClr val="6E6E6E"/>
                </a:solidFill>
                <a:latin typeface="Arial" panose="020B0604020202020204" pitchFamily="34" charset="0"/>
              </a:rPr>
              <a:t>1. Thread execution</a:t>
            </a:r>
          </a:p>
          <a:p>
            <a:r>
              <a:rPr lang="en-IN" sz="2800" dirty="0">
                <a:solidFill>
                  <a:srgbClr val="6E6E6E"/>
                </a:solidFill>
                <a:latin typeface="Arial" panose="020B0604020202020204" pitchFamily="34" charset="0"/>
              </a:rPr>
              <a:t>2. Memory system</a:t>
            </a:r>
          </a:p>
          <a:p>
            <a:r>
              <a:rPr lang="en-IN" sz="2800" dirty="0">
                <a:solidFill>
                  <a:srgbClr val="6E6E6E"/>
                </a:solidFill>
                <a:latin typeface="Arial" panose="020B0604020202020204" pitchFamily="34" charset="0"/>
              </a:rPr>
              <a:t>3. Memory Access</a:t>
            </a:r>
          </a:p>
          <a:p>
            <a:endParaRPr lang="en-IN" sz="2800" dirty="0">
              <a:solidFill>
                <a:srgbClr val="6E6E6E"/>
              </a:solidFill>
              <a:latin typeface="Arial" panose="020B0604020202020204" pitchFamily="34" charset="0"/>
            </a:endParaRPr>
          </a:p>
          <a:p>
            <a:r>
              <a:rPr lang="en-IN" sz="2800" dirty="0">
                <a:solidFill>
                  <a:srgbClr val="6E6E6E"/>
                </a:solidFill>
                <a:latin typeface="Arial" panose="020B0604020202020204" pitchFamily="34" charset="0"/>
              </a:rPr>
              <a:t>	</a:t>
            </a:r>
            <a:r>
              <a:rPr lang="en-IN" sz="2800" b="0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1.Tiling</a:t>
            </a:r>
          </a:p>
          <a:p>
            <a:r>
              <a:rPr lang="en-IN" sz="2800" b="0" i="0" u="none" strike="noStrike" baseline="0" dirty="0">
                <a:solidFill>
                  <a:srgbClr val="6E6E6E"/>
                </a:solidFill>
                <a:latin typeface="Arial" panose="020B0604020202020204" pitchFamily="34" charset="0"/>
              </a:rPr>
              <a:t>	2.Coalescing</a:t>
            </a:r>
          </a:p>
        </p:txBody>
      </p:sp>
      <p:sp>
        <p:nvSpPr>
          <p:cNvPr id="4" name="Shape 96">
            <a:extLst>
              <a:ext uri="{FF2B5EF4-FFF2-40B4-BE49-F238E27FC236}">
                <a16:creationId xmlns:a16="http://schemas.microsoft.com/office/drawing/2014/main" id="{30E95F31-1FB8-496C-82C5-26DB5B3E58F8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Outline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01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6">
            <a:extLst>
              <a:ext uri="{FF2B5EF4-FFF2-40B4-BE49-F238E27FC236}">
                <a16:creationId xmlns:a16="http://schemas.microsoft.com/office/drawing/2014/main" id="{AAD3C625-56D2-4C9A-BE7F-07277A08D40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Thread Execution</a:t>
            </a:r>
          </a:p>
        </p:txBody>
      </p:sp>
    </p:spTree>
    <p:extLst>
      <p:ext uri="{BB962C8B-B14F-4D97-AF65-F5344CB8AC3E}">
        <p14:creationId xmlns:p14="http://schemas.microsoft.com/office/powerpoint/2010/main" val="330400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6">
            <a:extLst>
              <a:ext uri="{FF2B5EF4-FFF2-40B4-BE49-F238E27FC236}">
                <a16:creationId xmlns:a16="http://schemas.microsoft.com/office/drawing/2014/main" id="{C2119AE1-8990-4FAB-9EC6-311D5F51EED6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Function declaration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D8E24-85CD-4F38-B17B-3ADEC4A6B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762" y="1100428"/>
            <a:ext cx="8190476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6">
            <a:extLst>
              <a:ext uri="{FF2B5EF4-FFF2-40B4-BE49-F238E27FC236}">
                <a16:creationId xmlns:a16="http://schemas.microsoft.com/office/drawing/2014/main" id="{C2119AE1-8990-4FAB-9EC6-311D5F51EED6}"/>
              </a:ext>
            </a:extLst>
          </p:cNvPr>
          <p:cNvSpPr/>
          <p:nvPr/>
        </p:nvSpPr>
        <p:spPr>
          <a:xfrm>
            <a:off x="1" y="0"/>
            <a:ext cx="12191999" cy="749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wrap="square" lIns="101583" tIns="50778" rIns="101583" bIns="50778" anchor="ctr" anchorCtr="0">
            <a:noAutofit/>
          </a:bodyPr>
          <a:lstStyle/>
          <a:p>
            <a:pPr marL="0" marR="0" lvl="0" indent="0" algn="ctr" defTabSz="10159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Arial"/>
                <a:cs typeface="Arial"/>
                <a:sym typeface="Arial"/>
              </a:rPr>
              <a:t>Transparent Scalability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9414E-A8F7-4CC0-8CD7-AC194CA92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0" y="868662"/>
            <a:ext cx="10693350" cy="58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38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188</Words>
  <Application>Microsoft Office PowerPoint</Application>
  <PresentationFormat>Widescreen</PresentationFormat>
  <Paragraphs>39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Georgia</vt:lpstr>
      <vt:lpstr>Office Theme</vt:lpstr>
      <vt:lpstr>Office Theme</vt:lpstr>
      <vt:lpstr>HSF-India HEP Software Workshop at the University of Hyderabad GPU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Computing </dc:title>
  <dc:creator>Brij Kishor</dc:creator>
  <cp:lastModifiedBy>Brij Kishor</cp:lastModifiedBy>
  <cp:revision>82</cp:revision>
  <dcterms:created xsi:type="dcterms:W3CDTF">2023-05-03T19:40:07Z</dcterms:created>
  <dcterms:modified xsi:type="dcterms:W3CDTF">2025-01-14T18:41:55Z</dcterms:modified>
</cp:coreProperties>
</file>